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7" r:id="rId4"/>
    <p:sldId id="261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ast1\share\Oceans_Committee\Budget%20Info\summary%20prop%208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ast1\share\Oceans_Committee\Budget%20Info\summary%20prop%208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ast1\share\Oceans_Committee\Budget%20Info\p84%20charts%20version%202\summary%20prop%2084v2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TOTAL AWARDED, </a:t>
                    </a:r>
                    <a:r>
                      <a:rPr lang="en-US" dirty="0"/>
                      <a:t>$57,325,472 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PowerPoint]Sheet1'!$A$2:$A$4</c:f>
              <c:strCache>
                <c:ptCount val="3"/>
                <c:pt idx="0">
                  <c:v>TOTAL AWARDED </c:v>
                </c:pt>
                <c:pt idx="1">
                  <c:v>UNEXPENDED, REIMBURSED</c:v>
                </c:pt>
                <c:pt idx="2">
                  <c:v>FUTURE PROP 84</c:v>
                </c:pt>
              </c:strCache>
            </c:strRef>
          </c:cat>
          <c:val>
            <c:numRef>
              <c:f>'[Chart in Microsoft PowerPoint]Sheet1'!$B$2:$B$4</c:f>
              <c:numCache>
                <c:formatCode>"$"#,##0_);[Red]\("$"#,##0\)</c:formatCode>
                <c:ptCount val="3"/>
                <c:pt idx="0">
                  <c:v>57325472</c:v>
                </c:pt>
                <c:pt idx="1">
                  <c:v>4241039</c:v>
                </c:pt>
                <c:pt idx="2">
                  <c:v>29265567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ln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5351027750744639"/>
          <c:y val="0.41177610577312918"/>
          <c:w val="0.29592792473974461"/>
          <c:h val="0.17644778845374154"/>
        </c:manualLayout>
      </c:layout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83333333333349"/>
          <c:y val="0.2245370370370372"/>
          <c:w val="0.46388888888888946"/>
          <c:h val="0.7731481481481487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+mn-lt"/>
                      </a:rPr>
                      <a:t>MLPA Planning &amp; Implementation DFG,  </a:t>
                    </a:r>
                    <a:r>
                      <a:rPr lang="en-US" sz="1200" dirty="0" smtClean="0"/>
                      <a:t>$</a:t>
                    </a:r>
                    <a:r>
                      <a:rPr lang="en-US" sz="1200" dirty="0"/>
                      <a:t>2,566,473</a:t>
                    </a:r>
                    <a:r>
                      <a:rPr lang="en-US" sz="1000" dirty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217181304547996E-2"/>
                  <c:y val="-2.263115389928487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Sheet1!$A$28:$A$32</c:f>
              <c:strCache>
                <c:ptCount val="5"/>
                <c:pt idx="0">
                  <c:v>MLPA Planning &amp; Implementation DFG</c:v>
                </c:pt>
                <c:pt idx="1">
                  <c:v>MPA Monitoring Enterprise</c:v>
                </c:pt>
                <c:pt idx="2">
                  <c:v>OPC-DFG Joint Work Plan</c:v>
                </c:pt>
                <c:pt idx="3">
                  <c:v>SeaFloor Mapping</c:v>
                </c:pt>
                <c:pt idx="4">
                  <c:v>MPA Baseline Monitoring</c:v>
                </c:pt>
              </c:strCache>
            </c:strRef>
          </c:cat>
          <c:val>
            <c:numRef>
              <c:f>Sheet1!$B$28:$B$32</c:f>
              <c:numCache>
                <c:formatCode>_("$"* #,##0_);_("$"* \(#,##0\);_("$"* "-"??_);_(@_)</c:formatCode>
                <c:ptCount val="5"/>
                <c:pt idx="0">
                  <c:v>2566473</c:v>
                </c:pt>
                <c:pt idx="1">
                  <c:v>4420000</c:v>
                </c:pt>
                <c:pt idx="2">
                  <c:v>5725000</c:v>
                </c:pt>
                <c:pt idx="3">
                  <c:v>15400000</c:v>
                </c:pt>
                <c:pt idx="4">
                  <c:v>15978750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3"/>
            <c:bubble3D val="0"/>
            <c:spPr>
              <a:solidFill>
                <a:srgbClr val="990099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FFFF99"/>
              </a:solidFill>
              <a:ln>
                <a:solidFill>
                  <a:schemeClr val="bg1"/>
                </a:solidFill>
              </a:ln>
            </c:spPr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cat>
            <c:strRef>
              <c:f>Sheet1!$A$2:$A$8</c:f>
              <c:strCache>
                <c:ptCount val="7"/>
                <c:pt idx="0">
                  <c:v>Marine Life Protection Act (71%)</c:v>
                </c:pt>
                <c:pt idx="1">
                  <c:v>Fisheries/Ecosystem Mgt (16%)</c:v>
                </c:pt>
                <c:pt idx="2">
                  <c:v>Sea Grant Research (6%)</c:v>
                </c:pt>
                <c:pt idx="3">
                  <c:v>Water Quality (4%)</c:v>
                </c:pt>
                <c:pt idx="4">
                  <c:v>Ocean Science Trust (2%)</c:v>
                </c:pt>
                <c:pt idx="5">
                  <c:v>Sustainable Seafood (1%)</c:v>
                </c:pt>
                <c:pt idx="6">
                  <c:v>Geospatial Data  (&lt;1%)</c:v>
                </c:pt>
              </c:strCache>
            </c:strRef>
          </c:cat>
          <c:val>
            <c:numRef>
              <c:f>Sheet1!$B$2:$B$8</c:f>
              <c:numCache>
                <c:formatCode>_(* #,##0_);_(* \(#,##0\);_(* "-"??_);_(@_)</c:formatCode>
                <c:ptCount val="7"/>
                <c:pt idx="0">
                  <c:v>38605723</c:v>
                </c:pt>
                <c:pt idx="1">
                  <c:v>8603827</c:v>
                </c:pt>
                <c:pt idx="2">
                  <c:v>3063693</c:v>
                </c:pt>
                <c:pt idx="3">
                  <c:v>1921256</c:v>
                </c:pt>
                <c:pt idx="4">
                  <c:v>820000</c:v>
                </c:pt>
                <c:pt idx="5">
                  <c:v>730146</c:v>
                </c:pt>
                <c:pt idx="6">
                  <c:v>155300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111105840685587"/>
          <c:y val="6.2511482939632546E-2"/>
          <c:w val="0.38888888888888945"/>
          <c:h val="0.54951361548556432"/>
        </c:manualLayout>
      </c:layout>
      <c:overlay val="0"/>
      <c:txPr>
        <a:bodyPr/>
        <a:lstStyle/>
        <a:p>
          <a:pPr>
            <a:defRPr sz="1200" kern="0" spc="0" baseline="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accent3">
                  <a:lumMod val="20000"/>
                  <a:lumOff val="80000"/>
                </a:schemeClr>
              </a:solidFill>
            </a:ln>
          </c:spPr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chemeClr val="accent4"/>
              </a:solidFill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3.3644008784616207E-3"/>
                  <c:y val="2.974997737351796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829168675344155E-2"/>
                  <c:y val="-5.545977011494252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376426161015588E-2"/>
                  <c:y val="-6.26208254140646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6875569125287909E-4"/>
                  <c:y val="4.59571001900624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Sheet1!$A$60:$A$65</c:f>
              <c:strCache>
                <c:ptCount val="6"/>
                <c:pt idx="0">
                  <c:v>Uncommitted</c:v>
                </c:pt>
                <c:pt idx="1">
                  <c:v>MPA Monitoring - Data Collection</c:v>
                </c:pt>
                <c:pt idx="2">
                  <c:v>Monitoring Enterprise/Ocean Science Trust</c:v>
                </c:pt>
                <c:pt idx="3">
                  <c:v>California Sustainable Seafood Initiative</c:v>
                </c:pt>
                <c:pt idx="4">
                  <c:v>Climate Change Adaptation Grant Round</c:v>
                </c:pt>
                <c:pt idx="5">
                  <c:v>Geospatial Data</c:v>
                </c:pt>
              </c:strCache>
            </c:strRef>
          </c:cat>
          <c:val>
            <c:numRef>
              <c:f>Sheet1!$B$60:$B$65</c:f>
              <c:numCache>
                <c:formatCode>_("$"* #,##0_);_("$"* \(#,##0\);_("$"* "-"??_);_(@_)</c:formatCode>
                <c:ptCount val="6"/>
                <c:pt idx="0">
                  <c:v>9665567.0099999979</c:v>
                </c:pt>
                <c:pt idx="1">
                  <c:v>6000000</c:v>
                </c:pt>
                <c:pt idx="2">
                  <c:v>5100000</c:v>
                </c:pt>
                <c:pt idx="3">
                  <c:v>4000000</c:v>
                </c:pt>
                <c:pt idx="4">
                  <c:v>2500000</c:v>
                </c:pt>
                <c:pt idx="5">
                  <c:v>2000000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94412851171381"/>
          <c:y val="8.4948109385781539E-2"/>
          <c:w val="0.5068302851713814"/>
          <c:h val="0.852397598027519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-3.1507059881403711E-2"/>
                  <c:y val="-0.2057648283912175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0571959755030623E-2"/>
                  <c:y val="-9.93430569361702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043243181892341E-3"/>
                  <c:y val="0.118561600254513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ELPF</c:v>
                </c:pt>
                <c:pt idx="1">
                  <c:v>Prop 84</c:v>
                </c:pt>
                <c:pt idx="2">
                  <c:v>ELPF</c:v>
                </c:pt>
                <c:pt idx="3">
                  <c:v>Federal Grant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>
                  <c:v>600000</c:v>
                </c:pt>
                <c:pt idx="1">
                  <c:v>263185</c:v>
                </c:pt>
                <c:pt idx="2">
                  <c:v>287759</c:v>
                </c:pt>
                <c:pt idx="3">
                  <c:v>85832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1258833965198798"/>
          <c:y val="0.57433058997610009"/>
          <c:w val="0.23339931466899971"/>
          <c:h val="0.395708935313876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0.73416</cdr:x>
      <cdr:y>0.54545</cdr:y>
    </cdr:from>
    <cdr:to>
      <cdr:x>0.85453</cdr:x>
      <cdr:y>0.6128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58774" y="2743200"/>
          <a:ext cx="993373" cy="3386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u="sng" dirty="0" smtClean="0"/>
            <a:t>SCC/OPC</a:t>
          </a:r>
        </a:p>
        <a:p xmlns:a="http://schemas.openxmlformats.org/drawingml/2006/main">
          <a:endParaRPr lang="en-US" sz="1100" b="1" dirty="0"/>
        </a:p>
      </cdr:txBody>
    </cdr:sp>
  </cdr:relSizeAnchor>
  <cdr:relSizeAnchor xmlns:cdr="http://schemas.openxmlformats.org/drawingml/2006/chartDrawing">
    <cdr:from>
      <cdr:x>0.71376</cdr:x>
      <cdr:y>0.01515</cdr:y>
    </cdr:from>
    <cdr:to>
      <cdr:x>0.95661</cdr:x>
      <cdr:y>0.21719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90425" y="76200"/>
          <a:ext cx="2004152" cy="101607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/>
            <a:t>TOTAL: $1,236,776</a:t>
          </a:r>
        </a:p>
        <a:p xmlns:a="http://schemas.openxmlformats.org/drawingml/2006/main">
          <a:r>
            <a:rPr lang="en-US" sz="1400" dirty="0" smtClean="0"/>
            <a:t>SCC/OPC Total: $863,185</a:t>
          </a:r>
        </a:p>
        <a:p xmlns:a="http://schemas.openxmlformats.org/drawingml/2006/main">
          <a:r>
            <a:rPr lang="en-US" sz="1400" dirty="0" smtClean="0"/>
            <a:t>CNRA Total: $373,591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6942C-6405-4175-8B97-FCEF84418B66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839AB-256C-4450-9448-20125B2F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839AB-256C-4450-9448-20125B2FA8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7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08537-EF51-431E-A283-EAFA43F48E9C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B9138-6FBB-41D4-8203-9A1F46D8C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fontAlgn="b"/>
            <a:r>
              <a:rPr lang="en-US" sz="2000" b="1" dirty="0" smtClean="0">
                <a:solidFill>
                  <a:srgbClr val="000000"/>
                </a:solidFill>
              </a:rPr>
              <a:t>OPC Prop 84 Status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1143000"/>
            <a:ext cx="480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sz="1600" b="1" dirty="0" smtClean="0">
                <a:solidFill>
                  <a:srgbClr val="000000"/>
                </a:solidFill>
              </a:rPr>
              <a:t>TOTAL PROP 84 CAPITAL	$82,350,000</a:t>
            </a:r>
            <a:r>
              <a:rPr lang="en-US" sz="1600" dirty="0" smtClean="0">
                <a:solidFill>
                  <a:srgbClr val="000000"/>
                </a:solidFill>
              </a:rPr>
              <a:t>	</a:t>
            </a:r>
          </a:p>
          <a:p>
            <a:pPr fontAlgn="b"/>
            <a:r>
              <a:rPr lang="en-US" sz="1600" dirty="0" smtClean="0">
                <a:solidFill>
                  <a:srgbClr val="000000"/>
                </a:solidFill>
              </a:rPr>
              <a:t>Total Awarded 	                    $57,325,472</a:t>
            </a:r>
          </a:p>
          <a:p>
            <a:pPr fontAlgn="b"/>
            <a:r>
              <a:rPr lang="en-US" sz="1600" dirty="0" smtClean="0">
                <a:solidFill>
                  <a:srgbClr val="000000"/>
                </a:solidFill>
              </a:rPr>
              <a:t>Unexpended, Reimbursed	</a:t>
            </a:r>
            <a:r>
              <a:rPr lang="en-US" sz="1600" u="sng" dirty="0" smtClean="0">
                <a:solidFill>
                  <a:srgbClr val="000000"/>
                </a:solidFill>
              </a:rPr>
              <a:t>$  4,241,039 </a:t>
            </a:r>
          </a:p>
          <a:p>
            <a:pPr fontAlgn="b"/>
            <a:r>
              <a:rPr lang="en-US" sz="1600" dirty="0" smtClean="0">
                <a:solidFill>
                  <a:srgbClr val="000000"/>
                </a:solidFill>
              </a:rPr>
              <a:t>Uncommitted Prop 84		$29,265,567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5462"/>
              </p:ext>
            </p:extLst>
          </p:nvPr>
        </p:nvGraphicFramePr>
        <p:xfrm>
          <a:off x="457200" y="1752600"/>
          <a:ext cx="6781800" cy="442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345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122255440"/>
              </p:ext>
            </p:extLst>
          </p:nvPr>
        </p:nvGraphicFramePr>
        <p:xfrm>
          <a:off x="3429000" y="2667000"/>
          <a:ext cx="5715000" cy="437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3916" y="228600"/>
            <a:ext cx="2280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OPC Prop 84:</a:t>
            </a:r>
          </a:p>
          <a:p>
            <a:pPr algn="ctr"/>
            <a:r>
              <a:rPr lang="en-US" sz="2000" b="1" dirty="0" smtClean="0"/>
              <a:t>Authorized Funding </a:t>
            </a:r>
            <a:endParaRPr lang="en-US" sz="2000" b="1" dirty="0"/>
          </a:p>
          <a:p>
            <a:pPr algn="ctr"/>
            <a:r>
              <a:rPr lang="en-US" sz="2000" dirty="0" smtClean="0"/>
              <a:t>$</a:t>
            </a:r>
            <a:r>
              <a:rPr lang="en-US" sz="2000" dirty="0" smtClean="0">
                <a:solidFill>
                  <a:srgbClr val="000000"/>
                </a:solidFill>
              </a:rPr>
              <a:t>57,325,472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authorized of $82,350,000 total Prop 84 capital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5105400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OPC Funds for MLPA</a:t>
            </a:r>
          </a:p>
          <a:p>
            <a:pPr algn="ctr"/>
            <a:r>
              <a:rPr lang="en-US" sz="2000" dirty="0" smtClean="0"/>
              <a:t>$44,090,223</a:t>
            </a:r>
          </a:p>
          <a:p>
            <a:pPr algn="ctr"/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724400" y="3429000"/>
            <a:ext cx="762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930251344"/>
              </p:ext>
            </p:extLst>
          </p:nvPr>
        </p:nvGraphicFramePr>
        <p:xfrm>
          <a:off x="1905000" y="457200"/>
          <a:ext cx="6324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2286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OPC Prop 84</a:t>
            </a:r>
          </a:p>
          <a:p>
            <a:pPr algn="ctr"/>
            <a:r>
              <a:rPr lang="en-US" sz="2000" b="1" dirty="0" smtClean="0"/>
              <a:t>Proposed Funding and Uncommitted Funds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68438015"/>
              </p:ext>
            </p:extLst>
          </p:nvPr>
        </p:nvGraphicFramePr>
        <p:xfrm>
          <a:off x="990600" y="1752600"/>
          <a:ext cx="7467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00800" y="1219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Total: $29,265,567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222225"/>
              </p:ext>
            </p:extLst>
          </p:nvPr>
        </p:nvGraphicFramePr>
        <p:xfrm>
          <a:off x="228601" y="1295400"/>
          <a:ext cx="8458212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828800" y="2971800"/>
            <a:ext cx="2209812" cy="304821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/>
              <a:t>Natural Resources Agency Staff</a:t>
            </a:r>
          </a:p>
          <a:p>
            <a:endParaRPr lang="en-US" sz="1100" b="1" dirty="0"/>
          </a:p>
        </p:txBody>
      </p:sp>
      <p:sp>
        <p:nvSpPr>
          <p:cNvPr id="7" name="TextBox 1"/>
          <p:cNvSpPr txBox="1"/>
          <p:nvPr/>
        </p:nvSpPr>
        <p:spPr>
          <a:xfrm>
            <a:off x="2933706" y="4572000"/>
            <a:ext cx="2286024" cy="609593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State Coastal Conservancy/</a:t>
            </a:r>
          </a:p>
          <a:p>
            <a:r>
              <a:rPr lang="en-US" b="1" dirty="0" smtClean="0"/>
              <a:t>Ocean Protection Council Staff</a:t>
            </a:r>
          </a:p>
          <a:p>
            <a:endParaRPr lang="en-US" sz="11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12" y="28353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Total Ocean Staff</a:t>
            </a:r>
            <a:endParaRPr lang="en-US" sz="2000" b="1" dirty="0"/>
          </a:p>
        </p:txBody>
      </p:sp>
      <p:sp>
        <p:nvSpPr>
          <p:cNvPr id="9" name="TextBox 1"/>
          <p:cNvSpPr txBox="1"/>
          <p:nvPr/>
        </p:nvSpPr>
        <p:spPr>
          <a:xfrm>
            <a:off x="6400800" y="5029182"/>
            <a:ext cx="2209812" cy="304821"/>
          </a:xfrm>
          <a:prstGeom prst="rect">
            <a:avLst/>
          </a:prstGeom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 smtClean="0"/>
              <a:t>Natural Resources Agency Staff</a:t>
            </a:r>
          </a:p>
          <a:p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8181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Future Funding?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33670"/>
            <a:ext cx="822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0" y="2895600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Future Funding?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7565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153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OPC Prop 84 Status</vt:lpstr>
      <vt:lpstr>PowerPoint Presentation</vt:lpstr>
      <vt:lpstr>PowerPoint Presentation</vt:lpstr>
      <vt:lpstr>Total Ocean Staff</vt:lpstr>
      <vt:lpstr>Future Funding?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msmall</dc:creator>
  <cp:lastModifiedBy>Miho Umezawa</cp:lastModifiedBy>
  <cp:revision>34</cp:revision>
  <cp:lastPrinted>2012-09-10T20:24:10Z</cp:lastPrinted>
  <dcterms:created xsi:type="dcterms:W3CDTF">2012-08-31T19:46:16Z</dcterms:created>
  <dcterms:modified xsi:type="dcterms:W3CDTF">2012-09-12T16:04:43Z</dcterms:modified>
</cp:coreProperties>
</file>